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pt-BR"/>
              <a:t>Clique para editar o título Mestre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3/12/2024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3/12/2024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pt-BR"/>
              <a:t>Clique para editar o título Mestre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3/12/2024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3/12/2024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48A87A34-81AB-432B-8DAE-1953F412C126}" type="datetimeFigureOut">
              <a:rPr lang="en-US" dirty="0"/>
              <a:t>3/12/2024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48A87A34-81AB-432B-8DAE-1953F412C126}" type="datetimeFigureOut">
              <a:rPr lang="en-US" dirty="0"/>
              <a:t>3/12/2024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3/12/2024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pt-BR"/>
              <a:t>Clique para editar o título Mestre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3/12/2024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85800" y="3132666"/>
            <a:ext cx="5311775" cy="308601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172200" y="3132666"/>
            <a:ext cx="5334000" cy="308601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pt-BR"/>
              <a:t>Clique para editar o título Mestre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3/12/2024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descr="Logotipo&#10;&#10;Descrição gerada automaticamente">
            <a:extLst>
              <a:ext uri="{FF2B5EF4-FFF2-40B4-BE49-F238E27FC236}">
                <a16:creationId xmlns:a16="http://schemas.microsoft.com/office/drawing/2014/main" id="{ED17DD01-3F2D-6500-0832-D27B43C4E606}"/>
              </a:ext>
            </a:extLst>
          </p:cNvPr>
          <p:cNvPicPr>
            <a:picLocks noChangeAspect="1"/>
          </p:cNvPicPr>
          <p:nvPr/>
        </p:nvPicPr>
        <p:blipFill>
          <a:blip r:embed="rId2"/>
          <a:stretch>
            <a:fillRect/>
          </a:stretch>
        </p:blipFill>
        <p:spPr>
          <a:xfrm>
            <a:off x="1059871" y="-304800"/>
            <a:ext cx="9580419" cy="7010400"/>
          </a:xfrm>
          <a:prstGeom prst="rect">
            <a:avLst/>
          </a:prstGeom>
        </p:spPr>
      </p:pic>
    </p:spTree>
    <p:extLst>
      <p:ext uri="{BB962C8B-B14F-4D97-AF65-F5344CB8AC3E}">
        <p14:creationId xmlns:p14="http://schemas.microsoft.com/office/powerpoint/2010/main" val="788046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132307-067E-48C8-ADF4-D2D5344CBB29}"/>
              </a:ext>
            </a:extLst>
          </p:cNvPr>
          <p:cNvSpPr>
            <a:spLocks noGrp="1"/>
          </p:cNvSpPr>
          <p:nvPr>
            <p:ph type="title"/>
          </p:nvPr>
        </p:nvSpPr>
        <p:spPr>
          <a:xfrm>
            <a:off x="685800" y="803563"/>
            <a:ext cx="10820400" cy="1253837"/>
          </a:xfrm>
        </p:spPr>
        <p:txBody>
          <a:bodyPr/>
          <a:lstStyle/>
          <a:p>
            <a:pPr algn="ctr"/>
            <a:r>
              <a:rPr lang="pt-BR" b="1" i="0" dirty="0">
                <a:solidFill>
                  <a:schemeClr val="bg1"/>
                </a:solidFill>
                <a:effectLst/>
                <a:latin typeface="Open Sans" panose="020B0606030504020204" pitchFamily="34" charset="0"/>
              </a:rPr>
              <a:t>Introdução</a:t>
            </a:r>
            <a:br>
              <a:rPr lang="pt-BR" b="1" i="0" dirty="0">
                <a:solidFill>
                  <a:schemeClr val="bg1"/>
                </a:solidFill>
                <a:effectLst/>
                <a:latin typeface="Open Sans" panose="020B0606030504020204" pitchFamily="34" charset="0"/>
              </a:rPr>
            </a:br>
            <a:endParaRPr lang="pt-BR" dirty="0">
              <a:solidFill>
                <a:schemeClr val="bg1"/>
              </a:solidFill>
            </a:endParaRPr>
          </a:p>
        </p:txBody>
      </p:sp>
      <p:sp>
        <p:nvSpPr>
          <p:cNvPr id="3" name="Espaço Reservado para Conteúdo 2">
            <a:extLst>
              <a:ext uri="{FF2B5EF4-FFF2-40B4-BE49-F238E27FC236}">
                <a16:creationId xmlns:a16="http://schemas.microsoft.com/office/drawing/2014/main" id="{82399C45-5BA0-4B87-8B4E-8EB70BA5EFB7}"/>
              </a:ext>
            </a:extLst>
          </p:cNvPr>
          <p:cNvSpPr>
            <a:spLocks noGrp="1"/>
          </p:cNvSpPr>
          <p:nvPr>
            <p:ph idx="1"/>
          </p:nvPr>
        </p:nvSpPr>
        <p:spPr>
          <a:xfrm>
            <a:off x="685800" y="2194560"/>
            <a:ext cx="11159836" cy="4024125"/>
          </a:xfrm>
        </p:spPr>
        <p:txBody>
          <a:bodyPr>
            <a:noAutofit/>
          </a:bodyPr>
          <a:lstStyle/>
          <a:p>
            <a:pPr algn="just"/>
            <a:r>
              <a:rPr lang="pt-BR" sz="2800" b="0" i="0" dirty="0">
                <a:solidFill>
                  <a:schemeClr val="bg1"/>
                </a:solidFill>
                <a:effectLst/>
                <a:latin typeface="Times New Roman" panose="02020603050405020304" pitchFamily="18" charset="0"/>
                <a:cs typeface="Times New Roman" panose="02020603050405020304" pitchFamily="18" charset="0"/>
              </a:rPr>
              <a:t>O parágrafo introdutório é responsável por duas partes essenciais da redação: </a:t>
            </a:r>
            <a:r>
              <a:rPr lang="pt-BR" sz="2800" b="1" i="0" dirty="0">
                <a:solidFill>
                  <a:schemeClr val="bg1"/>
                </a:solidFill>
                <a:effectLst/>
                <a:latin typeface="Times New Roman" panose="02020603050405020304" pitchFamily="18" charset="0"/>
                <a:cs typeface="Times New Roman" panose="02020603050405020304" pitchFamily="18" charset="0"/>
              </a:rPr>
              <a:t>a apresentação do tema e a apresentação da tese</a:t>
            </a:r>
            <a:r>
              <a:rPr lang="pt-BR" sz="2800" b="0" i="0" dirty="0">
                <a:solidFill>
                  <a:schemeClr val="bg1"/>
                </a:solidFill>
                <a:effectLst/>
                <a:latin typeface="Times New Roman" panose="02020603050405020304" pitchFamily="18" charset="0"/>
                <a:cs typeface="Times New Roman" panose="02020603050405020304" pitchFamily="18" charset="0"/>
              </a:rPr>
              <a:t>. </a:t>
            </a:r>
          </a:p>
          <a:p>
            <a:pPr algn="just"/>
            <a:r>
              <a:rPr lang="pt-BR" sz="2800" b="0" i="0" dirty="0">
                <a:solidFill>
                  <a:schemeClr val="bg1"/>
                </a:solidFill>
                <a:effectLst/>
                <a:latin typeface="Times New Roman" panose="02020603050405020304" pitchFamily="18" charset="0"/>
                <a:cs typeface="Times New Roman" panose="02020603050405020304" pitchFamily="18" charset="0"/>
              </a:rPr>
              <a:t>A apresentação do tema deve mostrar informações históricas, culturais ou conceituais para apresentar ao leitor qual tema será discutido na redação.</a:t>
            </a:r>
          </a:p>
          <a:p>
            <a:pPr algn="just"/>
            <a:r>
              <a:rPr lang="pt-BR" sz="2800" b="0" i="0" dirty="0">
                <a:solidFill>
                  <a:schemeClr val="bg1"/>
                </a:solidFill>
                <a:effectLst/>
                <a:latin typeface="Times New Roman" panose="02020603050405020304" pitchFamily="18" charset="0"/>
                <a:cs typeface="Times New Roman" panose="02020603050405020304" pitchFamily="18" charset="0"/>
              </a:rPr>
              <a:t> Já a apresentação da tese deve abordar o posicionamento do candidato sobre o assunto. </a:t>
            </a:r>
          </a:p>
          <a:p>
            <a:pPr marL="0" indent="0" algn="just">
              <a:buNone/>
            </a:pPr>
            <a:r>
              <a:rPr lang="pt-BR" sz="2800" b="0" i="0" dirty="0">
                <a:solidFill>
                  <a:schemeClr val="bg1"/>
                </a:solidFill>
                <a:effectLst/>
                <a:latin typeface="Times New Roman" panose="02020603050405020304" pitchFamily="18" charset="0"/>
                <a:cs typeface="Times New Roman" panose="02020603050405020304" pitchFamily="18" charset="0"/>
              </a:rPr>
              <a:t>O modelo ideal para a apresentação da tese é o modelo explícito - nesse modelo, o candidato deixa claro quais serão os argumentos trabalhados no desenvolvimento.</a:t>
            </a:r>
            <a:endParaRPr lang="pt-BR"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061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B7CD9E0-375F-4BCE-A98F-5A42170D6E7E}"/>
              </a:ext>
            </a:extLst>
          </p:cNvPr>
          <p:cNvSpPr>
            <a:spLocks noGrp="1"/>
          </p:cNvSpPr>
          <p:nvPr>
            <p:ph idx="1"/>
          </p:nvPr>
        </p:nvSpPr>
        <p:spPr>
          <a:xfrm>
            <a:off x="685800" y="526474"/>
            <a:ext cx="11159836" cy="5692212"/>
          </a:xfrm>
        </p:spPr>
        <p:txBody>
          <a:bodyPr>
            <a:normAutofit fontScale="92500" lnSpcReduction="20000"/>
          </a:bodyPr>
          <a:lstStyle/>
          <a:p>
            <a:pPr algn="l">
              <a:lnSpc>
                <a:spcPct val="150000"/>
              </a:lnSpc>
            </a:pPr>
            <a:r>
              <a:rPr lang="pt-BR" sz="2800" b="0" i="0" dirty="0">
                <a:solidFill>
                  <a:schemeClr val="bg1"/>
                </a:solidFill>
                <a:effectLst/>
                <a:latin typeface="Times New Roman" panose="02020603050405020304" pitchFamily="18" charset="0"/>
                <a:cs typeface="Times New Roman" panose="02020603050405020304" pitchFamily="18" charset="0"/>
              </a:rPr>
              <a:t>Veja um exemplo de parágrafo introdutório sobre o tema do ENEM 2020:  “O estigma associado às doenças mentais na sociedade brasileira.”</a:t>
            </a:r>
          </a:p>
          <a:p>
            <a:pPr algn="l">
              <a:lnSpc>
                <a:spcPct val="150000"/>
              </a:lnSpc>
            </a:pPr>
            <a:r>
              <a:rPr lang="pt-BR" sz="2800" b="0" i="0" dirty="0">
                <a:solidFill>
                  <a:schemeClr val="bg1"/>
                </a:solidFill>
                <a:effectLst/>
                <a:latin typeface="Times New Roman" panose="02020603050405020304" pitchFamily="18" charset="0"/>
                <a:cs typeface="Times New Roman" panose="02020603050405020304" pitchFamily="18" charset="0"/>
              </a:rPr>
              <a:t>Apresentação do tema:</a:t>
            </a:r>
          </a:p>
          <a:p>
            <a:pPr marL="0" indent="0" algn="l">
              <a:lnSpc>
                <a:spcPct val="150000"/>
              </a:lnSpc>
              <a:buNone/>
            </a:pPr>
            <a:r>
              <a:rPr lang="pt-BR" sz="2800" dirty="0">
                <a:solidFill>
                  <a:schemeClr val="bg1"/>
                </a:solidFill>
                <a:latin typeface="Times New Roman" panose="02020603050405020304" pitchFamily="18" charset="0"/>
                <a:cs typeface="Times New Roman" panose="02020603050405020304" pitchFamily="18" charset="0"/>
              </a:rPr>
              <a:t>                </a:t>
            </a:r>
            <a:r>
              <a:rPr lang="pt-BR" sz="2800" b="0" i="0" dirty="0">
                <a:solidFill>
                  <a:schemeClr val="bg1"/>
                </a:solidFill>
                <a:effectLst/>
                <a:latin typeface="Times New Roman" panose="02020603050405020304" pitchFamily="18" charset="0"/>
                <a:cs typeface="Times New Roman" panose="02020603050405020304" pitchFamily="18" charset="0"/>
              </a:rPr>
              <a:t> </a:t>
            </a:r>
            <a:r>
              <a:rPr lang="pt-BR" sz="2800" b="0" i="1" dirty="0">
                <a:solidFill>
                  <a:schemeClr val="bg1"/>
                </a:solidFill>
                <a:effectLst/>
                <a:latin typeface="Times New Roman" panose="02020603050405020304" pitchFamily="18" charset="0"/>
                <a:cs typeface="Times New Roman" panose="02020603050405020304" pitchFamily="18" charset="0"/>
              </a:rPr>
              <a:t>No filme estadunidense “Coringa”, o personagem principal, Arthur </a:t>
            </a:r>
            <a:r>
              <a:rPr lang="pt-BR" sz="2800" b="0" i="1" dirty="0" err="1">
                <a:solidFill>
                  <a:schemeClr val="bg1"/>
                </a:solidFill>
                <a:effectLst/>
                <a:latin typeface="Times New Roman" panose="02020603050405020304" pitchFamily="18" charset="0"/>
                <a:cs typeface="Times New Roman" panose="02020603050405020304" pitchFamily="18" charset="0"/>
              </a:rPr>
              <a:t>Fleck</a:t>
            </a:r>
            <a:r>
              <a:rPr lang="pt-BR" sz="2800" b="0" i="1" dirty="0">
                <a:solidFill>
                  <a:schemeClr val="bg1"/>
                </a:solidFill>
                <a:effectLst/>
                <a:latin typeface="Times New Roman" panose="02020603050405020304" pitchFamily="18" charset="0"/>
                <a:cs typeface="Times New Roman" panose="02020603050405020304" pitchFamily="18" charset="0"/>
              </a:rPr>
              <a:t>, sofre de um transtorno mental que o faz ter episódios de riso exagerado e descontrolado em público, motivo pelo qual é frequentemente atacado nas ruas. Em consonância com a realidade de Arthur, está a de muitos cidadãos, já que o estigma associado às doenças mentais na sociedade brasileira ainda configura um desafio a ser sanado. </a:t>
            </a:r>
            <a:r>
              <a:rPr lang="pt-BR" sz="2800" b="0" i="0" dirty="0">
                <a:solidFill>
                  <a:schemeClr val="bg1"/>
                </a:solidFill>
                <a:effectLst/>
                <a:latin typeface="Times New Roman" panose="02020603050405020304" pitchFamily="18" charset="0"/>
                <a:cs typeface="Times New Roman" panose="02020603050405020304" pitchFamily="18" charset="0"/>
              </a:rPr>
              <a:t>(esse modelo de apresentação expõe informações culturais - o filme “Coringa”).</a:t>
            </a:r>
          </a:p>
          <a:p>
            <a:pPr marL="0" indent="0">
              <a:buNone/>
            </a:pPr>
            <a:endParaRPr lang="pt-BR" dirty="0"/>
          </a:p>
        </p:txBody>
      </p:sp>
    </p:spTree>
    <p:extLst>
      <p:ext uri="{BB962C8B-B14F-4D97-AF65-F5344CB8AC3E}">
        <p14:creationId xmlns:p14="http://schemas.microsoft.com/office/powerpoint/2010/main" val="121795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D7F3313-9A45-4346-877F-2CA5C8215A7E}"/>
              </a:ext>
            </a:extLst>
          </p:cNvPr>
          <p:cNvSpPr>
            <a:spLocks noGrp="1"/>
          </p:cNvSpPr>
          <p:nvPr>
            <p:ph idx="1"/>
          </p:nvPr>
        </p:nvSpPr>
        <p:spPr>
          <a:xfrm>
            <a:off x="685800" y="706582"/>
            <a:ext cx="10993582" cy="5933369"/>
          </a:xfrm>
        </p:spPr>
        <p:txBody>
          <a:bodyPr>
            <a:noAutofit/>
          </a:bodyPr>
          <a:lstStyle/>
          <a:p>
            <a:pPr marL="0" indent="0">
              <a:lnSpc>
                <a:spcPct val="150000"/>
              </a:lnSpc>
              <a:buNone/>
            </a:pPr>
            <a:r>
              <a:rPr lang="pt-BR" sz="2800" b="0" i="0" dirty="0">
                <a:solidFill>
                  <a:schemeClr val="bg1"/>
                </a:solidFill>
                <a:effectLst/>
                <a:latin typeface="Open Sans" panose="020B0606030504020204" pitchFamily="34" charset="0"/>
              </a:rPr>
              <a:t>Apresentação da tese: </a:t>
            </a:r>
          </a:p>
          <a:p>
            <a:pPr marL="0" indent="0" algn="just">
              <a:lnSpc>
                <a:spcPct val="150000"/>
              </a:lnSpc>
              <a:buNone/>
            </a:pPr>
            <a:r>
              <a:rPr lang="pt-BR" sz="2800" b="0" i="1" dirty="0">
                <a:solidFill>
                  <a:schemeClr val="bg1"/>
                </a:solidFill>
                <a:effectLst/>
                <a:latin typeface="Open Sans" panose="020B0606030504020204" pitchFamily="34" charset="0"/>
              </a:rPr>
              <a:t>Isso ocorre, seja pela negligência governamental nesse âmbito, seja pela discriminação dessa classe por parcela da população verde-amarela. Dessa maneira, é imperioso que essa chaga social seja resolvida, a fim de que o longa norte-americano se torne apenas uma ficção. </a:t>
            </a:r>
            <a:r>
              <a:rPr lang="pt-BR" sz="2800" b="0" i="0" dirty="0">
                <a:solidFill>
                  <a:schemeClr val="bg1"/>
                </a:solidFill>
                <a:effectLst/>
                <a:latin typeface="Open Sans" panose="020B0606030504020204" pitchFamily="34" charset="0"/>
              </a:rPr>
              <a:t>(aqui temos o modelo da tese explícita - o candidato deixa claro que abordará os argumentos “negligência governamental” e “discriminação por parte da população brasileira”).</a:t>
            </a:r>
            <a:endParaRPr lang="pt-BR" sz="2800" dirty="0">
              <a:solidFill>
                <a:schemeClr val="bg1"/>
              </a:solidFill>
            </a:endParaRPr>
          </a:p>
        </p:txBody>
      </p:sp>
    </p:spTree>
    <p:extLst>
      <p:ext uri="{BB962C8B-B14F-4D97-AF65-F5344CB8AC3E}">
        <p14:creationId xmlns:p14="http://schemas.microsoft.com/office/powerpoint/2010/main" val="596823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DBFB2E-6D67-4AD3-9EA8-C40F7C3B393B}"/>
              </a:ext>
            </a:extLst>
          </p:cNvPr>
          <p:cNvSpPr>
            <a:spLocks noGrp="1"/>
          </p:cNvSpPr>
          <p:nvPr>
            <p:ph type="title"/>
          </p:nvPr>
        </p:nvSpPr>
        <p:spPr>
          <a:xfrm>
            <a:off x="817418" y="764373"/>
            <a:ext cx="10688782" cy="1293028"/>
          </a:xfrm>
        </p:spPr>
        <p:txBody>
          <a:bodyPr/>
          <a:lstStyle/>
          <a:p>
            <a:pPr algn="ctr"/>
            <a:r>
              <a:rPr lang="pt-BR" b="1" i="0" dirty="0">
                <a:solidFill>
                  <a:schemeClr val="bg1"/>
                </a:solidFill>
                <a:effectLst/>
                <a:latin typeface="Open Sans" panose="020B0606030504020204" pitchFamily="34" charset="0"/>
              </a:rPr>
              <a:t>Desenvolvimento</a:t>
            </a:r>
            <a:br>
              <a:rPr lang="pt-BR" b="1" i="0" dirty="0">
                <a:solidFill>
                  <a:srgbClr val="212529"/>
                </a:solidFill>
                <a:effectLst/>
                <a:latin typeface="Open Sans" panose="020B0606030504020204" pitchFamily="34" charset="0"/>
              </a:rPr>
            </a:br>
            <a:endParaRPr lang="pt-BR" dirty="0"/>
          </a:p>
        </p:txBody>
      </p:sp>
      <p:sp>
        <p:nvSpPr>
          <p:cNvPr id="3" name="Espaço Reservado para Conteúdo 2">
            <a:extLst>
              <a:ext uri="{FF2B5EF4-FFF2-40B4-BE49-F238E27FC236}">
                <a16:creationId xmlns:a16="http://schemas.microsoft.com/office/drawing/2014/main" id="{B4D5E33D-C457-403C-844C-E6D6F31E38F3}"/>
              </a:ext>
            </a:extLst>
          </p:cNvPr>
          <p:cNvSpPr>
            <a:spLocks noGrp="1"/>
          </p:cNvSpPr>
          <p:nvPr>
            <p:ph idx="1"/>
          </p:nvPr>
        </p:nvSpPr>
        <p:spPr>
          <a:xfrm>
            <a:off x="685800" y="2194560"/>
            <a:ext cx="10820400" cy="5345723"/>
          </a:xfrm>
        </p:spPr>
        <p:txBody>
          <a:bodyPr>
            <a:noAutofit/>
          </a:bodyPr>
          <a:lstStyle/>
          <a:p>
            <a:pPr marL="0" indent="0" algn="just">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O desenvolvimento é a parte reservada para a </a:t>
            </a:r>
            <a:r>
              <a:rPr lang="pt-BR" sz="2800" b="1" i="0" dirty="0">
                <a:solidFill>
                  <a:schemeClr val="bg1"/>
                </a:solidFill>
                <a:effectLst/>
                <a:latin typeface="Times New Roman" panose="02020603050405020304" pitchFamily="18" charset="0"/>
                <a:cs typeface="Times New Roman" panose="02020603050405020304" pitchFamily="18" charset="0"/>
              </a:rPr>
              <a:t>defesa dos argumentos</a:t>
            </a:r>
            <a:r>
              <a:rPr lang="pt-BR" sz="2800" b="0" i="0" dirty="0">
                <a:solidFill>
                  <a:schemeClr val="bg1"/>
                </a:solidFill>
                <a:effectLst/>
                <a:latin typeface="Times New Roman" panose="02020603050405020304" pitchFamily="18" charset="0"/>
                <a:cs typeface="Times New Roman" panose="02020603050405020304" pitchFamily="18" charset="0"/>
              </a:rPr>
              <a:t> expostos na introdução. Dessa forma, cada parágrafo deve conter a </a:t>
            </a:r>
            <a:r>
              <a:rPr lang="pt-BR" sz="2800" b="1" i="0" dirty="0">
                <a:solidFill>
                  <a:schemeClr val="bg1"/>
                </a:solidFill>
                <a:effectLst/>
                <a:latin typeface="Times New Roman" panose="02020603050405020304" pitchFamily="18" charset="0"/>
                <a:cs typeface="Times New Roman" panose="02020603050405020304" pitchFamily="18" charset="0"/>
              </a:rPr>
              <a:t>apresentação do argumento</a:t>
            </a:r>
            <a:r>
              <a:rPr lang="pt-BR" sz="2800" b="0" i="0" dirty="0">
                <a:solidFill>
                  <a:schemeClr val="bg1"/>
                </a:solidFill>
                <a:effectLst/>
                <a:latin typeface="Times New Roman" panose="02020603050405020304" pitchFamily="18" charset="0"/>
                <a:cs typeface="Times New Roman" panose="02020603050405020304" pitchFamily="18" charset="0"/>
              </a:rPr>
              <a:t> + </a:t>
            </a:r>
            <a:r>
              <a:rPr lang="pt-BR" sz="2800" b="1" i="0" dirty="0">
                <a:solidFill>
                  <a:schemeClr val="bg1"/>
                </a:solidFill>
                <a:effectLst/>
                <a:latin typeface="Times New Roman" panose="02020603050405020304" pitchFamily="18" charset="0"/>
                <a:cs typeface="Times New Roman" panose="02020603050405020304" pitchFamily="18" charset="0"/>
              </a:rPr>
              <a:t>um exemplo detalhado e respaldado</a:t>
            </a:r>
            <a:r>
              <a:rPr lang="pt-BR" sz="2800" b="0" i="0" dirty="0">
                <a:solidFill>
                  <a:schemeClr val="bg1"/>
                </a:solidFill>
                <a:effectLst/>
                <a:latin typeface="Times New Roman" panose="02020603050405020304" pitchFamily="18" charset="0"/>
                <a:cs typeface="Times New Roman" panose="02020603050405020304" pitchFamily="18" charset="0"/>
              </a:rPr>
              <a:t> que comprove essa ideia + </a:t>
            </a:r>
            <a:r>
              <a:rPr lang="pt-BR" sz="2800" b="1" i="0" dirty="0">
                <a:solidFill>
                  <a:schemeClr val="bg1"/>
                </a:solidFill>
                <a:effectLst/>
                <a:latin typeface="Times New Roman" panose="02020603050405020304" pitchFamily="18" charset="0"/>
                <a:cs typeface="Times New Roman" panose="02020603050405020304" pitchFamily="18" charset="0"/>
              </a:rPr>
              <a:t>a relação entre argumento e exemplo</a:t>
            </a:r>
            <a:r>
              <a:rPr lang="pt-BR" sz="2800" b="0" i="0" dirty="0">
                <a:solidFill>
                  <a:schemeClr val="bg1"/>
                </a:solidFill>
                <a:effectLst/>
                <a:latin typeface="Times New Roman" panose="02020603050405020304" pitchFamily="18" charset="0"/>
                <a:cs typeface="Times New Roman" panose="02020603050405020304" pitchFamily="18" charset="0"/>
              </a:rPr>
              <a:t>. </a:t>
            </a:r>
          </a:p>
          <a:p>
            <a:pPr marL="0" indent="0" algn="just">
              <a:lnSpc>
                <a:spcPct val="150000"/>
              </a:lnSpc>
              <a:buNone/>
            </a:pPr>
            <a:r>
              <a:rPr lang="pt-BR" sz="2800" b="0" i="0" dirty="0">
                <a:solidFill>
                  <a:schemeClr val="bg1"/>
                </a:solidFill>
                <a:effectLst/>
                <a:highlight>
                  <a:srgbClr val="00FF00"/>
                </a:highlight>
                <a:latin typeface="Times New Roman" panose="02020603050405020304" pitchFamily="18" charset="0"/>
                <a:cs typeface="Times New Roman" panose="02020603050405020304" pitchFamily="18" charset="0"/>
              </a:rPr>
              <a:t>É muito importante que o candidato tenha um bom repertório sociocultural, pois somente por meio dele será possível encontrar os melhores argumentos e exemplos.</a:t>
            </a:r>
            <a:endParaRPr lang="pt-BR" sz="2800" dirty="0">
              <a:solidFill>
                <a:schemeClr val="bg1"/>
              </a:solidFill>
              <a:highlight>
                <a:srgbClr val="00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685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6CAA8194-D7FD-48C7-BD5C-D1CB5DFFB1E6}"/>
              </a:ext>
            </a:extLst>
          </p:cNvPr>
          <p:cNvSpPr>
            <a:spLocks noGrp="1"/>
          </p:cNvSpPr>
          <p:nvPr>
            <p:ph idx="1"/>
          </p:nvPr>
        </p:nvSpPr>
        <p:spPr>
          <a:xfrm>
            <a:off x="685799" y="471056"/>
            <a:ext cx="11637499" cy="6830076"/>
          </a:xfrm>
        </p:spPr>
        <p:txBody>
          <a:bodyPr>
            <a:noAutofit/>
          </a:bodyPr>
          <a:lstStyle/>
          <a:p>
            <a:pPr marL="0" indent="0" algn="just">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Apresentação do argumento:</a:t>
            </a:r>
          </a:p>
          <a:p>
            <a:pPr marL="0" indent="0" algn="just">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           </a:t>
            </a:r>
            <a:r>
              <a:rPr lang="pt-BR" sz="2800" b="0" i="1" dirty="0">
                <a:solidFill>
                  <a:schemeClr val="bg1"/>
                </a:solidFill>
                <a:effectLst/>
                <a:latin typeface="Times New Roman" panose="02020603050405020304" pitchFamily="18" charset="0"/>
                <a:cs typeface="Times New Roman" panose="02020603050405020304" pitchFamily="18" charset="0"/>
              </a:rPr>
              <a:t>Nessa perspectiva, acerca da lógica referente aos transtornos da mente no espectro brasileiro, é válido retomar o aspecto supracitado quanto à omissão estatal. </a:t>
            </a:r>
            <a:r>
              <a:rPr lang="pt-BR" sz="2800" b="0" i="0" dirty="0">
                <a:solidFill>
                  <a:schemeClr val="bg1"/>
                </a:solidFill>
                <a:effectLst/>
                <a:latin typeface="Times New Roman" panose="02020603050405020304" pitchFamily="18" charset="0"/>
                <a:cs typeface="Times New Roman" panose="02020603050405020304" pitchFamily="18" charset="0"/>
              </a:rPr>
              <a:t>(aqui identificamos o argumento sobre a omissão estatal).</a:t>
            </a:r>
          </a:p>
          <a:p>
            <a:pPr marL="0" indent="0" algn="just">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Exemplo: </a:t>
            </a:r>
          </a:p>
          <a:p>
            <a:pPr marL="0" indent="0" algn="just">
              <a:lnSpc>
                <a:spcPct val="150000"/>
              </a:lnSpc>
              <a:buNone/>
            </a:pPr>
            <a:r>
              <a:rPr lang="pt-BR" sz="2800" b="0" i="1" dirty="0">
                <a:solidFill>
                  <a:schemeClr val="bg1"/>
                </a:solidFill>
                <a:effectLst/>
                <a:latin typeface="Times New Roman" panose="02020603050405020304" pitchFamily="18" charset="0"/>
                <a:cs typeface="Times New Roman" panose="02020603050405020304" pitchFamily="18" charset="0"/>
              </a:rPr>
              <a:t>Segundo a OMS (Organização Mundial da Saúde), o Brasil é o país com maior número de casos de depressão da América Latina e, mesmo diante desse cenário alarmante, os tratamentos às doenças mentais, quando oferecidos, não são, na maioria das vezes, eficazes. </a:t>
            </a:r>
            <a:r>
              <a:rPr lang="pt-BR" sz="2800" b="0" i="0" dirty="0">
                <a:solidFill>
                  <a:schemeClr val="bg1"/>
                </a:solidFill>
                <a:effectLst/>
                <a:latin typeface="Times New Roman" panose="02020603050405020304" pitchFamily="18" charset="0"/>
                <a:cs typeface="Times New Roman" panose="02020603050405020304" pitchFamily="18" charset="0"/>
              </a:rPr>
              <a:t>(aqui temos o exemplo utilizado para reforçar o argumento - tal exemplo foi baseado nos dados da OMS).</a:t>
            </a:r>
            <a:endParaRPr lang="pt-BR"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5490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4B05DDC-75F4-4391-A2D6-8D5E301EDAE1}"/>
              </a:ext>
            </a:extLst>
          </p:cNvPr>
          <p:cNvSpPr>
            <a:spLocks noGrp="1"/>
          </p:cNvSpPr>
          <p:nvPr>
            <p:ph idx="1"/>
          </p:nvPr>
        </p:nvSpPr>
        <p:spPr>
          <a:xfrm>
            <a:off x="337624" y="1519311"/>
            <a:ext cx="10808357" cy="4588538"/>
          </a:xfrm>
        </p:spPr>
        <p:txBody>
          <a:bodyPr>
            <a:normAutofit/>
          </a:bodyPr>
          <a:lstStyle/>
          <a:p>
            <a:pPr marL="0" indent="0">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Relação argumento e exemplo:</a:t>
            </a:r>
          </a:p>
          <a:p>
            <a:pPr marL="0" indent="0">
              <a:lnSpc>
                <a:spcPct val="150000"/>
              </a:lnSpc>
              <a:buNone/>
            </a:pPr>
            <a:r>
              <a:rPr lang="pt-BR" sz="2800" b="0" i="0" dirty="0">
                <a:solidFill>
                  <a:schemeClr val="bg1"/>
                </a:solidFill>
                <a:effectLst/>
                <a:latin typeface="Times New Roman" panose="02020603050405020304" pitchFamily="18" charset="0"/>
                <a:cs typeface="Times New Roman" panose="02020603050405020304" pitchFamily="18" charset="0"/>
              </a:rPr>
              <a:t> </a:t>
            </a:r>
            <a:r>
              <a:rPr lang="pt-BR" sz="2800" b="0" i="1" dirty="0">
                <a:solidFill>
                  <a:schemeClr val="bg1"/>
                </a:solidFill>
                <a:effectLst/>
                <a:latin typeface="Times New Roman" panose="02020603050405020304" pitchFamily="18" charset="0"/>
                <a:cs typeface="Times New Roman" panose="02020603050405020304" pitchFamily="18" charset="0"/>
              </a:rPr>
              <a:t>Isso acontece pela falta de investimentos em centros especializados no cuidado para com essas condições. </a:t>
            </a:r>
            <a:r>
              <a:rPr lang="pt-BR" sz="2800" b="0" i="0" dirty="0">
                <a:solidFill>
                  <a:schemeClr val="bg1"/>
                </a:solidFill>
                <a:effectLst/>
                <a:latin typeface="Times New Roman" panose="02020603050405020304" pitchFamily="18" charset="0"/>
                <a:cs typeface="Times New Roman" panose="02020603050405020304" pitchFamily="18" charset="0"/>
              </a:rPr>
              <a:t>(por fim, o candidato relaciona o argumento com o exemplo apresentado).</a:t>
            </a:r>
            <a:endParaRPr lang="pt-BR"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686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8F86BC-CB20-497E-BAA1-0B4AFE148ADC}"/>
              </a:ext>
            </a:extLst>
          </p:cNvPr>
          <p:cNvSpPr>
            <a:spLocks noGrp="1"/>
          </p:cNvSpPr>
          <p:nvPr>
            <p:ph type="title"/>
          </p:nvPr>
        </p:nvSpPr>
        <p:spPr>
          <a:xfrm>
            <a:off x="817418" y="764373"/>
            <a:ext cx="10688782" cy="1293028"/>
          </a:xfrm>
        </p:spPr>
        <p:txBody>
          <a:bodyPr/>
          <a:lstStyle/>
          <a:p>
            <a:pPr algn="ctr"/>
            <a:r>
              <a:rPr lang="pt-BR" b="1" i="0" dirty="0">
                <a:solidFill>
                  <a:schemeClr val="bg1"/>
                </a:solidFill>
                <a:effectLst/>
                <a:latin typeface="Open Sans" panose="020B0606030504020204" pitchFamily="34" charset="0"/>
              </a:rPr>
              <a:t>Conclusão</a:t>
            </a:r>
            <a:br>
              <a:rPr lang="pt-BR" b="1" i="0" dirty="0">
                <a:solidFill>
                  <a:srgbClr val="212529"/>
                </a:solidFill>
                <a:effectLst/>
                <a:latin typeface="Open Sans" panose="020B0606030504020204" pitchFamily="34" charset="0"/>
              </a:rPr>
            </a:br>
            <a:endParaRPr lang="pt-BR" dirty="0"/>
          </a:p>
        </p:txBody>
      </p:sp>
      <p:sp>
        <p:nvSpPr>
          <p:cNvPr id="3" name="Espaço Reservado para Conteúdo 2">
            <a:extLst>
              <a:ext uri="{FF2B5EF4-FFF2-40B4-BE49-F238E27FC236}">
                <a16:creationId xmlns:a16="http://schemas.microsoft.com/office/drawing/2014/main" id="{6E537894-6148-4A4C-B3B9-773283FBE552}"/>
              </a:ext>
            </a:extLst>
          </p:cNvPr>
          <p:cNvSpPr>
            <a:spLocks noGrp="1"/>
          </p:cNvSpPr>
          <p:nvPr>
            <p:ph idx="1"/>
          </p:nvPr>
        </p:nvSpPr>
        <p:spPr>
          <a:xfrm>
            <a:off x="685799" y="2194560"/>
            <a:ext cx="11215255" cy="4024125"/>
          </a:xfrm>
        </p:spPr>
        <p:txBody>
          <a:bodyPr/>
          <a:lstStyle/>
          <a:p>
            <a:pPr algn="just">
              <a:lnSpc>
                <a:spcPct val="150000"/>
              </a:lnSpc>
            </a:pPr>
            <a:r>
              <a:rPr lang="pt-BR" b="0" i="0" dirty="0">
                <a:solidFill>
                  <a:schemeClr val="bg1"/>
                </a:solidFill>
                <a:effectLst/>
                <a:latin typeface="Open Sans" panose="020B0606030504020204" pitchFamily="34" charset="0"/>
              </a:rPr>
              <a:t>A conclusão possui o propósito de </a:t>
            </a:r>
            <a:r>
              <a:rPr lang="pt-BR" b="1" i="0" dirty="0">
                <a:solidFill>
                  <a:schemeClr val="bg1"/>
                </a:solidFill>
                <a:effectLst/>
                <a:latin typeface="Open Sans" panose="020B0606030504020204" pitchFamily="34" charset="0"/>
              </a:rPr>
              <a:t>retomar a tese apresentada</a:t>
            </a:r>
            <a:r>
              <a:rPr lang="pt-BR" b="0" i="0" dirty="0">
                <a:solidFill>
                  <a:schemeClr val="bg1"/>
                </a:solidFill>
                <a:effectLst/>
                <a:latin typeface="Open Sans" panose="020B0606030504020204" pitchFamily="34" charset="0"/>
              </a:rPr>
              <a:t> e finalizar a redação com um </a:t>
            </a:r>
            <a:r>
              <a:rPr lang="pt-BR" b="1" i="0" dirty="0">
                <a:solidFill>
                  <a:schemeClr val="bg1"/>
                </a:solidFill>
                <a:effectLst/>
                <a:latin typeface="Open Sans" panose="020B0606030504020204" pitchFamily="34" charset="0"/>
              </a:rPr>
              <a:t>desfecho inovador</a:t>
            </a:r>
            <a:r>
              <a:rPr lang="pt-BR" b="0" i="0" dirty="0">
                <a:solidFill>
                  <a:schemeClr val="bg1"/>
                </a:solidFill>
                <a:effectLst/>
                <a:latin typeface="Open Sans" panose="020B0606030504020204" pitchFamily="34" charset="0"/>
              </a:rPr>
              <a:t>. Esse desfecho por ser feito de duas formas: </a:t>
            </a:r>
            <a:r>
              <a:rPr lang="pt-BR" b="1" i="0" dirty="0">
                <a:solidFill>
                  <a:schemeClr val="bg1"/>
                </a:solidFill>
                <a:effectLst/>
                <a:latin typeface="Open Sans" panose="020B0606030504020204" pitchFamily="34" charset="0"/>
              </a:rPr>
              <a:t>proposta de solução ou desfecho reflexivo</a:t>
            </a:r>
            <a:r>
              <a:rPr lang="pt-BR" b="0" i="0" dirty="0">
                <a:solidFill>
                  <a:schemeClr val="bg1"/>
                </a:solidFill>
                <a:effectLst/>
                <a:latin typeface="Open Sans" panose="020B0606030504020204" pitchFamily="34" charset="0"/>
              </a:rPr>
              <a:t>. Quando o concurso ou vestibular não exigir uma proposta de solução, o desfecho reflexivo é o mais adequado - basta o candidato apresentar uma reflexão sobre o tema e também instigar o leitor a realizar a mesma reflexão.</a:t>
            </a:r>
            <a:endParaRPr lang="pt-BR" dirty="0">
              <a:solidFill>
                <a:schemeClr val="bg1"/>
              </a:solidFill>
            </a:endParaRPr>
          </a:p>
        </p:txBody>
      </p:sp>
    </p:spTree>
    <p:extLst>
      <p:ext uri="{BB962C8B-B14F-4D97-AF65-F5344CB8AC3E}">
        <p14:creationId xmlns:p14="http://schemas.microsoft.com/office/powerpoint/2010/main" val="242495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A8CAE6-68CA-4892-928F-900CAA19F6DF}"/>
              </a:ext>
            </a:extLst>
          </p:cNvPr>
          <p:cNvSpPr>
            <a:spLocks noGrp="1"/>
          </p:cNvSpPr>
          <p:nvPr>
            <p:ph idx="1"/>
          </p:nvPr>
        </p:nvSpPr>
        <p:spPr>
          <a:xfrm>
            <a:off x="-650632" y="578055"/>
            <a:ext cx="12407203" cy="5764688"/>
          </a:xfrm>
        </p:spPr>
        <p:txBody>
          <a:bodyPr>
            <a:normAutofit fontScale="92500"/>
          </a:bodyPr>
          <a:lstStyle/>
          <a:p>
            <a:pPr algn="just">
              <a:lnSpc>
                <a:spcPct val="150000"/>
              </a:lnSpc>
            </a:pPr>
            <a:r>
              <a:rPr lang="pt-BR" sz="2400" b="0" i="0" dirty="0">
                <a:solidFill>
                  <a:schemeClr val="bg1"/>
                </a:solidFill>
                <a:effectLst/>
                <a:latin typeface="Times New Roman" panose="02020603050405020304" pitchFamily="18" charset="0"/>
                <a:cs typeface="Times New Roman" panose="02020603050405020304" pitchFamily="18" charset="0"/>
              </a:rPr>
              <a:t>Retomada da tese: </a:t>
            </a:r>
            <a:r>
              <a:rPr lang="pt-BR" sz="2400" b="0" i="1" dirty="0">
                <a:solidFill>
                  <a:schemeClr val="bg1"/>
                </a:solidFill>
                <a:effectLst/>
                <a:latin typeface="Times New Roman" panose="02020603050405020304" pitchFamily="18" charset="0"/>
                <a:cs typeface="Times New Roman" panose="02020603050405020304" pitchFamily="18" charset="0"/>
              </a:rPr>
              <a:t>Portanto, são essenciais medidas operantes para a reversão do estigma associado às doenças mentais, apresentado tanto pela omissão do governo, quanto pela discriminação da sociedade. </a:t>
            </a:r>
            <a:r>
              <a:rPr lang="pt-BR" sz="2400" b="0" i="0" dirty="0">
                <a:solidFill>
                  <a:schemeClr val="bg1"/>
                </a:solidFill>
                <a:effectLst/>
                <a:latin typeface="Times New Roman" panose="02020603050405020304" pitchFamily="18" charset="0"/>
                <a:cs typeface="Times New Roman" panose="02020603050405020304" pitchFamily="18" charset="0"/>
              </a:rPr>
              <a:t>(o candidato retoma a tese apresentada na introdução, mas com o uso de outras palavras).</a:t>
            </a:r>
          </a:p>
          <a:p>
            <a:pPr algn="just">
              <a:lnSpc>
                <a:spcPct val="150000"/>
              </a:lnSpc>
            </a:pPr>
            <a:r>
              <a:rPr lang="pt-BR" sz="2400" b="0" i="0" dirty="0">
                <a:solidFill>
                  <a:schemeClr val="bg1"/>
                </a:solidFill>
                <a:effectLst/>
                <a:latin typeface="Times New Roman" panose="02020603050405020304" pitchFamily="18" charset="0"/>
                <a:cs typeface="Times New Roman" panose="02020603050405020304" pitchFamily="18" charset="0"/>
              </a:rPr>
              <a:t>Proposta de solução: </a:t>
            </a:r>
            <a:r>
              <a:rPr lang="pt-BR" sz="2400" b="0" i="1" dirty="0">
                <a:solidFill>
                  <a:schemeClr val="bg1"/>
                </a:solidFill>
                <a:effectLst/>
                <a:latin typeface="Times New Roman" panose="02020603050405020304" pitchFamily="18" charset="0"/>
                <a:cs typeface="Times New Roman" panose="02020603050405020304" pitchFamily="18" charset="0"/>
              </a:rPr>
              <a:t>Para isso, compete ao Ministério da Saúde investir na melhora da qualidade dos tratamentos a essas doenças nos centros públicos especializados de cuidado, destinando mais medicamentos e contratando, por concursos, mais profissionais da área, como psiquiatras e enfermeiros. Isso deve ser feito por meio de recursos liberados pelo Tribunal de Contas da União — órgão que aprova e fiscaliza feitos públicos—, com o fito de potencializar o atendimento a esses pacientes e oferecê-los um tratamento eficaz. </a:t>
            </a:r>
            <a:r>
              <a:rPr lang="pt-BR" sz="2400" b="0" i="0" dirty="0">
                <a:solidFill>
                  <a:schemeClr val="bg1"/>
                </a:solidFill>
                <a:effectLst/>
                <a:latin typeface="Times New Roman" panose="02020603050405020304" pitchFamily="18" charset="0"/>
                <a:cs typeface="Times New Roman" panose="02020603050405020304" pitchFamily="18" charset="0"/>
              </a:rPr>
              <a:t>(a proposta possui todos os elementos - agente, ação, meio, justificativa e detalhamento).</a:t>
            </a:r>
          </a:p>
          <a:p>
            <a:pPr marL="0" indent="0">
              <a:buNone/>
            </a:pPr>
            <a:endParaRPr lang="pt-BR" dirty="0"/>
          </a:p>
        </p:txBody>
      </p:sp>
    </p:spTree>
    <p:extLst>
      <p:ext uri="{BB962C8B-B14F-4D97-AF65-F5344CB8AC3E}">
        <p14:creationId xmlns:p14="http://schemas.microsoft.com/office/powerpoint/2010/main" val="979130613"/>
      </p:ext>
    </p:extLst>
  </p:cSld>
  <p:clrMapOvr>
    <a:masterClrMapping/>
  </p:clrMapOvr>
</p:sld>
</file>

<file path=ppt/theme/theme1.xml><?xml version="1.0" encoding="utf-8"?>
<a:theme xmlns:a="http://schemas.openxmlformats.org/drawingml/2006/main" name="Trilha de Vapor">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TM04033937[[fn=Trilha de Vapor]]</Template>
  <TotalTime>76</TotalTime>
  <Words>743</Words>
  <Application>Microsoft Office PowerPoint</Application>
  <PresentationFormat>Widescreen</PresentationFormat>
  <Paragraphs>23</Paragraphs>
  <Slides>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9</vt:i4>
      </vt:variant>
    </vt:vector>
  </HeadingPairs>
  <TitlesOfParts>
    <vt:vector size="14" baseType="lpstr">
      <vt:lpstr>Arial</vt:lpstr>
      <vt:lpstr>Century Gothic</vt:lpstr>
      <vt:lpstr>Open Sans</vt:lpstr>
      <vt:lpstr>Times New Roman</vt:lpstr>
      <vt:lpstr>Trilha de Vapor</vt:lpstr>
      <vt:lpstr>Apresentação do PowerPoint</vt:lpstr>
      <vt:lpstr>Introdução </vt:lpstr>
      <vt:lpstr>Apresentação do PowerPoint</vt:lpstr>
      <vt:lpstr>Apresentação do PowerPoint</vt:lpstr>
      <vt:lpstr>Desenvolvimento </vt:lpstr>
      <vt:lpstr>Apresentação do PowerPoint</vt:lpstr>
      <vt:lpstr>Apresentação do PowerPoint</vt:lpstr>
      <vt:lpstr>Conclusão </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Colégio ary quintella</dc:title>
  <dc:creator>mccostasilva93@gmail.com</dc:creator>
  <cp:lastModifiedBy>Soraya Moura</cp:lastModifiedBy>
  <cp:revision>4</cp:revision>
  <dcterms:created xsi:type="dcterms:W3CDTF">2022-02-02T01:07:42Z</dcterms:created>
  <dcterms:modified xsi:type="dcterms:W3CDTF">2024-03-12T12:54:05Z</dcterms:modified>
</cp:coreProperties>
</file>