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6" r:id="rId4"/>
    <p:sldId id="268" r:id="rId5"/>
    <p:sldId id="267" r:id="rId6"/>
    <p:sldId id="270" r:id="rId7"/>
    <p:sldId id="269" r:id="rId8"/>
    <p:sldId id="271" r:id="rId9"/>
    <p:sldId id="272" r:id="rId10"/>
    <p:sldId id="27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60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2/24/2024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6C7D898-5230-46F3-B0D9-929851B405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/>
          <a:lstStyle/>
          <a:p>
            <a:r>
              <a:rPr lang="pt-BR" dirty="0"/>
              <a:t>Colégio ary quintella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457AFE2F-8DD4-4054-AB1D-9C010F96C9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Autofit/>
          </a:bodyPr>
          <a:lstStyle/>
          <a:p>
            <a:r>
              <a:rPr lang="pt-BR" dirty="0"/>
              <a:t>JÁ ESTOU APROVADO(A) NO ENEM</a:t>
            </a:r>
          </a:p>
          <a:p>
            <a:r>
              <a:rPr lang="pt-BR" dirty="0"/>
              <a:t>PROFESSORA: MARCIA COSTA</a:t>
            </a:r>
          </a:p>
          <a:p>
            <a:endParaRPr lang="pt-BR" dirty="0"/>
          </a:p>
        </p:txBody>
      </p:sp>
      <p:pic>
        <p:nvPicPr>
          <p:cNvPr id="7" name="Imagem 6" descr="Logotipo&#10;&#10;Descrição gerada automaticamente">
            <a:extLst>
              <a:ext uri="{FF2B5EF4-FFF2-40B4-BE49-F238E27FC236}">
                <a16:creationId xmlns:a16="http://schemas.microsoft.com/office/drawing/2014/main" xmlns="" id="{F2AA3DA6-5C24-3DDB-99FF-516B942CD0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0462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A8FD9D07-5F32-224D-9BE4-28D598B673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F3F67F2-6DE0-3D68-447C-BE97B545A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803563"/>
            <a:ext cx="10820400" cy="1253837"/>
          </a:xfrm>
        </p:spPr>
        <p:txBody>
          <a:bodyPr/>
          <a:lstStyle/>
          <a:p>
            <a:pPr algn="ctr"/>
            <a:r>
              <a:rPr lang="pt-BR" b="1" i="0" dirty="0">
                <a:effectLst/>
                <a:latin typeface="Open Sans" panose="020B0606030504020204" pitchFamily="34" charset="0"/>
              </a:rPr>
              <a:t>Introdução</a:t>
            </a:r>
            <a:r>
              <a:rPr lang="pt-BR" b="1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/>
            </a:r>
            <a:br>
              <a:rPr lang="pt-BR" b="1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E2455340-4557-D7F5-21D4-C0AE5798A4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149928"/>
            <a:ext cx="11159836" cy="506875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Proposta de Produção de Texto:</a:t>
            </a:r>
          </a:p>
          <a:p>
            <a:pPr>
              <a:buFont typeface="Wingdings" panose="05000000000000000000" pitchFamily="2" charset="2"/>
              <a:buChar char="q"/>
            </a:pPr>
            <a:endParaRPr lang="pt-BR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pt-B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Direitos das Minorias: Luta constante por igualdade.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t-B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Sistema Prisional: O desafio da ressocialização.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t-B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Violência Doméstica: Rompendo o ciclo.</a:t>
            </a:r>
          </a:p>
          <a:p>
            <a:pPr marL="0" indent="0">
              <a:buNone/>
            </a:pPr>
            <a:endParaRPr lang="pt-BR" sz="28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8753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D132307-067E-48C8-ADF4-D2D5344CB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803563"/>
            <a:ext cx="10820400" cy="1253837"/>
          </a:xfrm>
        </p:spPr>
        <p:txBody>
          <a:bodyPr/>
          <a:lstStyle/>
          <a:p>
            <a:pPr algn="ctr"/>
            <a:r>
              <a:rPr lang="pt-BR" b="1" i="0" dirty="0">
                <a:effectLst/>
                <a:latin typeface="Open Sans" panose="020B0606030504020204" pitchFamily="34" charset="0"/>
              </a:rPr>
              <a:t>Introdução</a:t>
            </a:r>
            <a:r>
              <a:rPr lang="pt-BR" b="1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/>
            </a:r>
            <a:br>
              <a:rPr lang="pt-BR" b="1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82399C45-5BA0-4B87-8B4E-8EB70BA5EF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52945"/>
            <a:ext cx="11159836" cy="516574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3200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TIPOLOGIA: DISSERTATIVO – ARGUMENTATIVO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pt-BR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Texto impessoal;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pt-BR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Linguagem clara e objetiva;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pt-BR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Método de substituição(sinônimo, hipônimo/hiperônimo);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pt-BR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Coesão;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pt-BR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Coerência;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pt-BR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Pontuação;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pt-BR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Termos coesivos,etc.</a:t>
            </a:r>
          </a:p>
          <a:p>
            <a:pPr marL="0" indent="0" algn="just">
              <a:buNone/>
            </a:pPr>
            <a:endParaRPr lang="pt-BR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061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821CCF56-91A4-D2F7-8784-871A2280E6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46037DF-AC64-6831-6091-EAD81C5A4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803563"/>
            <a:ext cx="10820400" cy="1253837"/>
          </a:xfrm>
        </p:spPr>
        <p:txBody>
          <a:bodyPr/>
          <a:lstStyle/>
          <a:p>
            <a:pPr algn="ctr"/>
            <a:r>
              <a:rPr lang="pt-BR" b="1" i="0" dirty="0">
                <a:effectLst/>
                <a:latin typeface="Open Sans" panose="020B0606030504020204" pitchFamily="34" charset="0"/>
              </a:rPr>
              <a:t>Introdução</a:t>
            </a:r>
            <a:r>
              <a:rPr lang="pt-BR" b="1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/>
            </a:r>
            <a:br>
              <a:rPr lang="pt-BR" b="1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EDF00B75-9B27-A595-35F4-39D432E18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540327"/>
            <a:ext cx="11159836" cy="56783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40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</a:p>
          <a:p>
            <a:pPr marL="0" indent="0" algn="ctr">
              <a:buNone/>
            </a:pPr>
            <a:endParaRPr lang="pt-BR" sz="40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pt-BR" sz="40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TÍTULO (SE FOR SOLICITADO)</a:t>
            </a:r>
          </a:p>
          <a:p>
            <a:pPr marL="0" indent="0" algn="ctr">
              <a:buNone/>
            </a:pPr>
            <a:r>
              <a:rPr lang="pt-BR" sz="40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pt-BR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CONTEXTUALIZAÇÃO</a:t>
            </a:r>
          </a:p>
          <a:p>
            <a:pPr marL="0" indent="0" algn="ctr">
              <a:buNone/>
            </a:pPr>
            <a:r>
              <a:rPr lang="pt-BR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</a:p>
          <a:p>
            <a:pPr marL="0" indent="0" algn="ctr">
              <a:buNone/>
            </a:pPr>
            <a:r>
              <a:rPr lang="pt-BR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TEMA</a:t>
            </a:r>
          </a:p>
          <a:p>
            <a:pPr marL="0" indent="0" algn="ctr">
              <a:buNone/>
            </a:pPr>
            <a:r>
              <a:rPr lang="pt-BR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</a:p>
          <a:p>
            <a:pPr marL="0" indent="0" algn="ctr">
              <a:buNone/>
            </a:pPr>
            <a:r>
              <a:rPr lang="pt-BR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TESE</a:t>
            </a:r>
          </a:p>
          <a:p>
            <a:pPr marL="0" indent="0" algn="ctr">
              <a:buNone/>
            </a:pPr>
            <a:endParaRPr lang="pt-BR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pt-BR" sz="40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124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24396A4F-82E6-BE48-A78E-6D330375C6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24EA73C-3DAF-D72C-D2A2-4ECE49C40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803563"/>
            <a:ext cx="10820400" cy="1330037"/>
          </a:xfrm>
        </p:spPr>
        <p:txBody>
          <a:bodyPr>
            <a:normAutofit fontScale="90000"/>
          </a:bodyPr>
          <a:lstStyle/>
          <a:p>
            <a:pPr algn="ctr"/>
            <a:r>
              <a:rPr lang="pt-BR" sz="28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  <a:r>
              <a:rPr lang="pt-BR" sz="2800" b="1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2800" b="1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800" b="1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 que é contextualização?</a:t>
            </a:r>
            <a:br>
              <a:rPr lang="pt-BR" sz="2800" b="1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800" b="1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2800" b="1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4A5166CF-6CA3-5604-453C-74CECBD0A7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11382"/>
            <a:ext cx="11159836" cy="5207303"/>
          </a:xfrm>
        </p:spPr>
        <p:txBody>
          <a:bodyPr/>
          <a:lstStyle/>
          <a:p>
            <a:pPr marL="0" indent="0" algn="just">
              <a:buNone/>
            </a:pPr>
            <a:endParaRPr lang="pt-BR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pt-BR" dirty="0">
              <a:solidFill>
                <a:schemeClr val="bg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pt-B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Fazer um “link” com o tema abordado no texto.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pt-B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Pode ser filme, livro, série, pensamento de um filósofo, dado histórico, fato de uma notícia, etc.</a:t>
            </a:r>
          </a:p>
          <a:p>
            <a:pPr marL="0" indent="0" algn="just">
              <a:buNone/>
            </a:pPr>
            <a:endParaRPr lang="pt-BR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pt-BR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QUE É TEMA?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t-BR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Tema é o assunto que deve ser abordado no bojo do texto</a:t>
            </a:r>
            <a:r>
              <a:rPr lang="pt-BR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pt-BR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BR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pt-BR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BR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BR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BR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pt-BR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30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CCEEC94F-9123-3116-EFAD-9CF39F274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19B1A74-A197-82D1-C12A-999094122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803563"/>
            <a:ext cx="10820400" cy="1253837"/>
          </a:xfrm>
        </p:spPr>
        <p:txBody>
          <a:bodyPr/>
          <a:lstStyle/>
          <a:p>
            <a:pPr algn="ctr"/>
            <a:r>
              <a:rPr lang="pt-BR" b="1" i="0" dirty="0">
                <a:effectLst/>
                <a:latin typeface="Open Sans" panose="020B0606030504020204" pitchFamily="34" charset="0"/>
              </a:rPr>
              <a:t>Introdução</a:t>
            </a:r>
            <a:r>
              <a:rPr lang="pt-BR" b="1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/>
            </a:r>
            <a:br>
              <a:rPr lang="pt-BR" b="1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090098BD-7D5C-BDB9-BB2F-1CE43A4711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6800"/>
            <a:ext cx="11159836" cy="51518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QUE É TESE?</a:t>
            </a:r>
          </a:p>
          <a:p>
            <a:pPr marL="0" indent="0">
              <a:buNone/>
            </a:pPr>
            <a:r>
              <a:rPr lang="pt-B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Tese é a opinião que deve ser delimitada em dois fatores.</a:t>
            </a:r>
          </a:p>
          <a:p>
            <a:pPr marL="0" indent="0">
              <a:buNone/>
            </a:pPr>
            <a:endParaRPr lang="pt-BR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t-B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§1º - deve ter aproximadamente 6 linhas, sendo, o mínimo, 4 linhas. </a:t>
            </a:r>
          </a:p>
          <a:p>
            <a:pPr marL="0" indent="0">
              <a:buNone/>
            </a:pPr>
            <a:endParaRPr lang="pt-BR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4700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4DA2D314-E4BE-D756-B453-FDE430595F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95FF4A1-4857-3D02-8B87-75F36CC74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803563"/>
            <a:ext cx="10820400" cy="1253837"/>
          </a:xfrm>
        </p:spPr>
        <p:txBody>
          <a:bodyPr/>
          <a:lstStyle/>
          <a:p>
            <a:pPr algn="ctr"/>
            <a:r>
              <a:rPr lang="pt-BR" b="1" i="0" dirty="0">
                <a:effectLst/>
                <a:latin typeface="Open Sans" panose="020B0606030504020204" pitchFamily="34" charset="0"/>
              </a:rPr>
              <a:t>Introdução</a:t>
            </a:r>
            <a:r>
              <a:rPr lang="pt-BR" b="1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/>
            </a:r>
            <a:br>
              <a:rPr lang="pt-BR" b="1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CE86D019-57A7-2AB5-80C2-8B2C1A594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94560"/>
            <a:ext cx="11159836" cy="40241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Modelos de introdução – Redação nota mil – 2022</a:t>
            </a:r>
          </a:p>
          <a:p>
            <a:pPr marL="0" indent="0" algn="ctr">
              <a:buNone/>
            </a:pPr>
            <a:endParaRPr lang="pt-BR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pt-BR" sz="28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Tema:</a:t>
            </a:r>
          </a:p>
          <a:p>
            <a:pPr marL="0" indent="0" algn="ctr">
              <a:buNone/>
            </a:pPr>
            <a:r>
              <a:rPr lang="pt-B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"Desafios para a valorização de comunidades e povos tradicionais no Brasil" (aplicação regular);</a:t>
            </a:r>
          </a:p>
          <a:p>
            <a:pPr marL="0" indent="0" algn="ctr">
              <a:buNone/>
            </a:pPr>
            <a:r>
              <a:rPr lang="pt-B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"Medidas para o enfrentamento da recorrência da insegurança alimentar no Brasil" (reaplicação).</a:t>
            </a:r>
          </a:p>
          <a:p>
            <a:pPr marL="0" indent="0" algn="ctr">
              <a:buNone/>
            </a:pPr>
            <a:endParaRPr lang="pt-BR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5752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FBBEAA5B-341D-3B69-2ECB-DD15B1B6B4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067657B-1007-8B8A-6A60-3096FB407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803563"/>
            <a:ext cx="10820400" cy="1253837"/>
          </a:xfrm>
        </p:spPr>
        <p:txBody>
          <a:bodyPr/>
          <a:lstStyle/>
          <a:p>
            <a:pPr algn="ctr"/>
            <a:r>
              <a:rPr lang="pt-BR" b="1" i="0" dirty="0">
                <a:effectLst/>
                <a:latin typeface="Open Sans" panose="020B0606030504020204" pitchFamily="34" charset="0"/>
              </a:rPr>
              <a:t>Introdução</a:t>
            </a:r>
            <a:r>
              <a:rPr lang="pt-BR" b="1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/>
            </a:r>
            <a:br>
              <a:rPr lang="pt-BR" b="1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</a:br>
            <a:endParaRPr lang="pt-BR" dirty="0"/>
          </a:p>
        </p:txBody>
      </p:sp>
      <p:pic>
        <p:nvPicPr>
          <p:cNvPr id="1026" name="Picture 2" descr="Trecho da redação de Luís Felipe Alves — Foto: Reprodução">
            <a:extLst>
              <a:ext uri="{FF2B5EF4-FFF2-40B4-BE49-F238E27FC236}">
                <a16:creationId xmlns:a16="http://schemas.microsoft.com/office/drawing/2014/main" xmlns="" id="{D309E16B-E3D1-63A1-AD95-DD19FAB6E60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6073" y="2057399"/>
            <a:ext cx="10127671" cy="2743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3754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BCC275D8-9A7C-BE97-E071-9EC5795F2A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8ACA711-D0CA-78EA-62A3-29082C942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803563"/>
            <a:ext cx="10820400" cy="1253837"/>
          </a:xfrm>
        </p:spPr>
        <p:txBody>
          <a:bodyPr/>
          <a:lstStyle/>
          <a:p>
            <a:pPr algn="ctr"/>
            <a:r>
              <a:rPr lang="pt-BR" b="1" i="0" dirty="0">
                <a:effectLst/>
                <a:latin typeface="Open Sans" panose="020B0606030504020204" pitchFamily="34" charset="0"/>
              </a:rPr>
              <a:t>Introdução</a:t>
            </a:r>
            <a:r>
              <a:rPr lang="pt-BR" b="1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/>
            </a:r>
            <a:br>
              <a:rPr lang="pt-BR" b="1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9ED2D5EB-7AB6-35A5-2552-FFA9E6BE67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3074" name="Picture 2" descr="Trecho da redação nota mil de Maria Eduarda Braz no Enem 2022 — Foto: Reprodução">
            <a:extLst>
              <a:ext uri="{FF2B5EF4-FFF2-40B4-BE49-F238E27FC236}">
                <a16:creationId xmlns:a16="http://schemas.microsoft.com/office/drawing/2014/main" xmlns="" id="{79EB73CE-9FDC-A46A-EB14-403DF757C4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9700" y="2586038"/>
            <a:ext cx="9372600" cy="2263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5021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944EC4D1-20C5-B572-3C26-9EBE9C894D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2E9E1C3-7C70-B554-836A-C4DD86E20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803563"/>
            <a:ext cx="10820400" cy="1253837"/>
          </a:xfrm>
        </p:spPr>
        <p:txBody>
          <a:bodyPr/>
          <a:lstStyle/>
          <a:p>
            <a:pPr algn="ctr"/>
            <a:r>
              <a:rPr lang="pt-BR" b="1" i="0" dirty="0">
                <a:effectLst/>
                <a:latin typeface="Open Sans" panose="020B0606030504020204" pitchFamily="34" charset="0"/>
              </a:rPr>
              <a:t>Introdução</a:t>
            </a:r>
            <a:r>
              <a:rPr lang="pt-BR" b="1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/>
            </a:r>
            <a:br>
              <a:rPr lang="pt-BR" b="1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AD52BC0B-355F-3934-E026-2D57B3DDF7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13164"/>
            <a:ext cx="10820400" cy="4805521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2050" name="Picture 2" descr="Trecho da redação nota mil de Carina Moura no Enem 2022 — Foto: Reprodução">
            <a:extLst>
              <a:ext uri="{FF2B5EF4-FFF2-40B4-BE49-F238E27FC236}">
                <a16:creationId xmlns:a16="http://schemas.microsoft.com/office/drawing/2014/main" xmlns="" id="{A574F844-CB6E-16CF-5487-06B1E8E5C6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9700" y="2581274"/>
            <a:ext cx="9372600" cy="2337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1868949"/>
      </p:ext>
    </p:extLst>
  </p:cSld>
  <p:clrMapOvr>
    <a:masterClrMapping/>
  </p:clrMapOvr>
</p:sld>
</file>

<file path=ppt/theme/theme1.xml><?xml version="1.0" encoding="utf-8"?>
<a:theme xmlns:a="http://schemas.openxmlformats.org/drawingml/2006/main" name="Trilha de Vapor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TM04033937[[fn=Trilha de Vapor]]</Template>
  <TotalTime>99</TotalTime>
  <Words>227</Words>
  <Application>Microsoft Office PowerPoint</Application>
  <PresentationFormat>Widescreen</PresentationFormat>
  <Paragraphs>56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6" baseType="lpstr">
      <vt:lpstr>Arial</vt:lpstr>
      <vt:lpstr>Century Gothic</vt:lpstr>
      <vt:lpstr>Open Sans</vt:lpstr>
      <vt:lpstr>Times New Roman</vt:lpstr>
      <vt:lpstr>Wingdings</vt:lpstr>
      <vt:lpstr>Trilha de Vapor</vt:lpstr>
      <vt:lpstr>Colégio ary quintella</vt:lpstr>
      <vt:lpstr>Introdução </vt:lpstr>
      <vt:lpstr>Introdução </vt:lpstr>
      <vt:lpstr>Introdução O que é contextualização?  </vt:lpstr>
      <vt:lpstr>Introdução </vt:lpstr>
      <vt:lpstr>Introdução </vt:lpstr>
      <vt:lpstr>Introdução </vt:lpstr>
      <vt:lpstr>Introdução </vt:lpstr>
      <vt:lpstr>Introdução </vt:lpstr>
      <vt:lpstr>Introdução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Colégio ary quintella</dc:title>
  <dc:creator>mccostasilva93@gmail.com</dc:creator>
  <cp:lastModifiedBy>Fale Conosco Colégio Aryquintella</cp:lastModifiedBy>
  <cp:revision>4</cp:revision>
  <dcterms:created xsi:type="dcterms:W3CDTF">2022-02-02T01:07:42Z</dcterms:created>
  <dcterms:modified xsi:type="dcterms:W3CDTF">2024-02-24T13:33:18Z</dcterms:modified>
</cp:coreProperties>
</file>